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0"/>
  </p:notesMasterIdLst>
  <p:handoutMasterIdLst>
    <p:handoutMasterId r:id="rId21"/>
  </p:handoutMasterIdLst>
  <p:sldIdLst>
    <p:sldId id="299" r:id="rId11"/>
    <p:sldId id="352" r:id="rId12"/>
    <p:sldId id="345" r:id="rId13"/>
    <p:sldId id="346" r:id="rId14"/>
    <p:sldId id="347" r:id="rId15"/>
    <p:sldId id="348" r:id="rId16"/>
    <p:sldId id="349" r:id="rId17"/>
    <p:sldId id="35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52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53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lvavignesh1402/Aero-Hack.git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CC9F-E769-7D1F-6DA5-AD57A24E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6733-11C9-C7FA-0F4A-88824817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44" y="1774050"/>
            <a:ext cx="5300502" cy="1593167"/>
          </a:xfrm>
        </p:spPr>
        <p:txBody>
          <a:bodyPr/>
          <a:lstStyle/>
          <a:p>
            <a:br>
              <a:rPr lang="en-IN" sz="4000" dirty="0"/>
            </a:br>
            <a:r>
              <a:rPr lang="en-IN" sz="4000" dirty="0"/>
              <a:t>Solve Rubik's Cube Challenge</a:t>
            </a:r>
            <a:br>
              <a:rPr lang="en-IN" sz="4000" dirty="0"/>
            </a:br>
            <a:br>
              <a:rPr lang="en-IN" sz="4000" dirty="0"/>
            </a:br>
            <a:endParaRPr lang="en-IN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C2CFD-030A-AE0D-1486-D256ECA63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F066F-2FEB-82A1-A7EF-666ECCEF9D1F}"/>
              </a:ext>
            </a:extLst>
          </p:cNvPr>
          <p:cNvSpPr txBox="1"/>
          <p:nvPr/>
        </p:nvSpPr>
        <p:spPr>
          <a:xfrm>
            <a:off x="7739408" y="4668275"/>
            <a:ext cx="429862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1" dirty="0"/>
              <a:t>Name: </a:t>
            </a:r>
            <a:r>
              <a:rPr lang="en-IN" i="1" dirty="0"/>
              <a:t>Selvavignesh V</a:t>
            </a:r>
            <a:br>
              <a:rPr lang="en-IN" b="1" i="1" dirty="0"/>
            </a:br>
            <a:r>
              <a:rPr lang="en-IN" b="1" i="1" dirty="0"/>
              <a:t>Hackathon’25</a:t>
            </a:r>
          </a:p>
          <a:p>
            <a:pPr>
              <a:lnSpc>
                <a:spcPct val="150000"/>
              </a:lnSpc>
            </a:pPr>
            <a:r>
              <a:rPr lang="en-IN" b="1" i="1" dirty="0"/>
              <a:t>Collins Aerospace Design Challenge</a:t>
            </a:r>
            <a:endParaRPr lang="en-IN" i="1" dirty="0"/>
          </a:p>
        </p:txBody>
      </p:sp>
      <p:pic>
        <p:nvPicPr>
          <p:cNvPr id="6" name="Picture 5" descr="Beginner's Method to Solve a 3x3 Cube">
            <a:extLst>
              <a:ext uri="{FF2B5EF4-FFF2-40B4-BE49-F238E27FC236}">
                <a16:creationId xmlns:a16="http://schemas.microsoft.com/office/drawing/2014/main" id="{B3A7B5BF-F8B3-FD6B-2243-27783CC5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46" y="151014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4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185-E690-1D25-417B-203D30FD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875427"/>
            <a:ext cx="5291077" cy="406618"/>
          </a:xfrm>
        </p:spPr>
        <p:txBody>
          <a:bodyPr/>
          <a:lstStyle/>
          <a:p>
            <a:pPr algn="ctr"/>
            <a:r>
              <a:rPr lang="en-IN" dirty="0"/>
              <a:t>Problem-Solving Approach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93017-7DC4-2D01-D8AA-1FE8ECB40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02DB-46EF-6E27-E1AC-506C8A43228B}"/>
              </a:ext>
            </a:extLst>
          </p:cNvPr>
          <p:cNvSpPr txBox="1"/>
          <p:nvPr/>
        </p:nvSpPr>
        <p:spPr>
          <a:xfrm>
            <a:off x="657237" y="1481036"/>
            <a:ext cx="852447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Problem Decomposition: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State Representation: 3x3x6 cube model using 3D </a:t>
            </a:r>
            <a:r>
              <a:rPr lang="en-IN" sz="1600" dirty="0" err="1"/>
              <a:t>Color</a:t>
            </a:r>
            <a:r>
              <a:rPr lang="en-IN" sz="1600" dirty="0"/>
              <a:t> 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Move </a:t>
            </a:r>
            <a:r>
              <a:rPr lang="en-IN" sz="1600" dirty="0" err="1"/>
              <a:t>Modeling</a:t>
            </a:r>
            <a:r>
              <a:rPr lang="en-IN" sz="1600" dirty="0"/>
              <a:t>: Complete 18-move standard notation (F, F', F2, R, R', R2,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Transition Logic: Face rotations + adjacent edge cycles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Goal Detection: Uniform face </a:t>
            </a:r>
            <a:r>
              <a:rPr lang="en-IN" sz="1600" dirty="0" err="1"/>
              <a:t>colors</a:t>
            </a:r>
            <a:r>
              <a:rPr lang="en-IN" sz="1600" dirty="0"/>
              <a:t>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ctr">
              <a:lnSpc>
                <a:spcPct val="150000"/>
              </a:lnSpc>
            </a:pP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Scrambled State → Analysis → Algorithm Choice → Solution</a:t>
            </a:r>
          </a:p>
          <a:p>
            <a:endParaRPr lang="en-IN" dirty="0"/>
          </a:p>
          <a:p>
            <a:r>
              <a:rPr lang="en-IN" b="1" dirty="0"/>
              <a:t>Algorithm Strategy: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Dual-Algorithm Approach: BFS for optimality + A* for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Intelligent Selection: Auto-switch based on scramble complexity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Memory Management: Prevents crashes through smart limits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63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CEC5-76D9-26E5-97A7-7F10660B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82BF-B2AC-5998-C734-C2151313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71" y="730605"/>
            <a:ext cx="6714524" cy="368911"/>
          </a:xfrm>
        </p:spPr>
        <p:txBody>
          <a:bodyPr/>
          <a:lstStyle/>
          <a:p>
            <a:pPr algn="ctr"/>
            <a:r>
              <a:rPr lang="en-IN" dirty="0"/>
              <a:t> Data Structures Implementation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E7AE0-039F-26AE-A3A1-ABA5B7B7D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5EFD5-4C2E-7FF8-D7EC-6142052F3859}"/>
              </a:ext>
            </a:extLst>
          </p:cNvPr>
          <p:cNvSpPr txBox="1"/>
          <p:nvPr/>
        </p:nvSpPr>
        <p:spPr>
          <a:xfrm>
            <a:off x="638384" y="1220441"/>
            <a:ext cx="7742045" cy="507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Primary Structures:</a:t>
            </a:r>
            <a:endParaRPr lang="en-I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3D </a:t>
            </a:r>
            <a:r>
              <a:rPr lang="en-IN" sz="1600" dirty="0" err="1"/>
              <a:t>Color</a:t>
            </a:r>
            <a:r>
              <a:rPr lang="en-IN" sz="1600" dirty="0"/>
              <a:t> Array: cube[face][row][col] - O(1) access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HashMap/HashSet: Visited states tracking - O(1) lookup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Priority Queue: A* algorithm implementation - O(log n)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LinkedList Queue: BFS breadth-first exploration - O(1) enqueue/dequeue</a:t>
            </a:r>
          </a:p>
          <a:p>
            <a:endParaRPr lang="en-IN" sz="1100" dirty="0"/>
          </a:p>
          <a:p>
            <a:r>
              <a:rPr lang="en-IN" b="1" dirty="0"/>
              <a:t>Memory Optimizations:</a:t>
            </a:r>
          </a:p>
          <a:p>
            <a:endParaRPr lang="en-IN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Fixed-size char array: Eliminates StringBuilder memory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State deduplication: Prevents exploring duplicate cube states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Smart limits: Max depth (12) and max states (100K) constraints</a:t>
            </a:r>
          </a:p>
          <a:p>
            <a:endParaRPr lang="en-IN" sz="1100" dirty="0"/>
          </a:p>
          <a:p>
            <a:r>
              <a:rPr lang="en-IN" b="1" dirty="0"/>
              <a:t>Why These Choices:</a:t>
            </a:r>
            <a:endParaRPr lang="en-IN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Efficiency: Fast state transitions and lookups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Scalability: Handles complex scrambles without crashes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Memory Safe: Optimized for Java heap management</a:t>
            </a:r>
          </a:p>
        </p:txBody>
      </p:sp>
    </p:spTree>
    <p:extLst>
      <p:ext uri="{BB962C8B-B14F-4D97-AF65-F5344CB8AC3E}">
        <p14:creationId xmlns:p14="http://schemas.microsoft.com/office/powerpoint/2010/main" val="29189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5CE5-B6B9-09F4-B04A-3238617B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0D71-60E6-BF0B-1AF5-D9E6D011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91026"/>
            <a:ext cx="5291077" cy="406618"/>
          </a:xfrm>
        </p:spPr>
        <p:txBody>
          <a:bodyPr/>
          <a:lstStyle/>
          <a:p>
            <a:r>
              <a:rPr lang="en-IN" dirty="0"/>
              <a:t> State Prediction Logic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32FBB-9E1F-EF8F-21C0-B74D1C1D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9938-EE47-FC24-D2D9-5C0F2956F852}"/>
              </a:ext>
            </a:extLst>
          </p:cNvPr>
          <p:cNvSpPr txBox="1"/>
          <p:nvPr/>
        </p:nvSpPr>
        <p:spPr>
          <a:xfrm>
            <a:off x="657237" y="1987906"/>
            <a:ext cx="8524470" cy="364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Complete Move Set: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Front/Back: F, F', F2, B, B', B2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Left/Right: L, L', L2, R, R', R2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Up/Down: U, U', U2, D, D', D2</a:t>
            </a:r>
          </a:p>
          <a:p>
            <a:endParaRPr lang="en-IN" dirty="0"/>
          </a:p>
          <a:p>
            <a:r>
              <a:rPr lang="en-IN" b="1" dirty="0"/>
              <a:t>Technical Implementation: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Face Rotation: 3x3 matrix 90° clockwise/counterclockwise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Edge Cycles: 4-cycle permutations for adjacent faces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State Validation: Integrity checks after each 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Reverse Engineering: Efficient undo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52B73-43D8-3C05-6D2B-98B7392EE8EA}"/>
              </a:ext>
            </a:extLst>
          </p:cNvPr>
          <p:cNvSpPr txBox="1"/>
          <p:nvPr/>
        </p:nvSpPr>
        <p:spPr>
          <a:xfrm>
            <a:off x="2165021" y="1408109"/>
            <a:ext cx="812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Input → Face Rotation (90°) → Adjacent Edge Cycles → New State</a:t>
            </a:r>
          </a:p>
        </p:txBody>
      </p:sp>
    </p:spTree>
    <p:extLst>
      <p:ext uri="{BB962C8B-B14F-4D97-AF65-F5344CB8AC3E}">
        <p14:creationId xmlns:p14="http://schemas.microsoft.com/office/powerpoint/2010/main" val="205224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8B1A-BCC6-F85F-4C29-0F0E1B7E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AC37-19F3-270E-0DC8-388CDFB4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10457"/>
            <a:ext cx="5815840" cy="406618"/>
          </a:xfrm>
        </p:spPr>
        <p:txBody>
          <a:bodyPr/>
          <a:lstStyle/>
          <a:p>
            <a:r>
              <a:rPr lang="en-IN" dirty="0"/>
              <a:t>Algorithm Efficiency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46639-B719-F496-E65B-B9F4EABD1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1305B-0056-51E0-D0C8-456FAFA7BF52}"/>
              </a:ext>
            </a:extLst>
          </p:cNvPr>
          <p:cNvSpPr txBox="1"/>
          <p:nvPr/>
        </p:nvSpPr>
        <p:spPr>
          <a:xfrm>
            <a:off x="657237" y="1389724"/>
            <a:ext cx="5262796" cy="407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BFS (Breadth-First Search):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Guarantee: Optimal solution (minimum moves)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Time Complexity: O(18^d) where d = solution depth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Space Complexity: O(18^d)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Best For: Short scrambles (≤6 moves)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Memory Limit: 100K states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i="1" dirty="0"/>
              <a:t>A with Heuristic:</a:t>
            </a:r>
            <a:endParaRPr lang="en-I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Heuristic Function: Misplaced stickers count ÷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Performance: 60-100x faster than BFS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Smart Pruning: Priority-based exploration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Best For: Complex scrambles (7+ moves)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56FFC1-DA75-546A-FAD5-3ABAA18F8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1945"/>
              </p:ext>
            </p:extLst>
          </p:nvPr>
        </p:nvGraphicFramePr>
        <p:xfrm>
          <a:off x="6579909" y="2950028"/>
          <a:ext cx="5489540" cy="1767840"/>
        </p:xfrm>
        <a:graphic>
          <a:graphicData uri="http://schemas.openxmlformats.org/drawingml/2006/table">
            <a:tbl>
              <a:tblPr/>
              <a:tblGrid>
                <a:gridCol w="1372385">
                  <a:extLst>
                    <a:ext uri="{9D8B030D-6E8A-4147-A177-3AD203B41FA5}">
                      <a16:colId xmlns:a16="http://schemas.microsoft.com/office/drawing/2014/main" val="3835803891"/>
                    </a:ext>
                  </a:extLst>
                </a:gridCol>
                <a:gridCol w="1372385">
                  <a:extLst>
                    <a:ext uri="{9D8B030D-6E8A-4147-A177-3AD203B41FA5}">
                      <a16:colId xmlns:a16="http://schemas.microsoft.com/office/drawing/2014/main" val="2934531295"/>
                    </a:ext>
                  </a:extLst>
                </a:gridCol>
                <a:gridCol w="1372385">
                  <a:extLst>
                    <a:ext uri="{9D8B030D-6E8A-4147-A177-3AD203B41FA5}">
                      <a16:colId xmlns:a16="http://schemas.microsoft.com/office/drawing/2014/main" val="1341990952"/>
                    </a:ext>
                  </a:extLst>
                </a:gridCol>
                <a:gridCol w="1372385">
                  <a:extLst>
                    <a:ext uri="{9D8B030D-6E8A-4147-A177-3AD203B41FA5}">
                      <a16:colId xmlns:a16="http://schemas.microsoft.com/office/drawing/2014/main" val="2955448155"/>
                    </a:ext>
                  </a:extLst>
                </a:gridCol>
              </a:tblGrid>
              <a:tr h="661714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Scramble Length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E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 dirty="0">
                          <a:effectLst/>
                        </a:rPr>
                        <a:t>BFS Time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A* Time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A* Advantage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50277"/>
                  </a:ext>
                </a:extLst>
              </a:tr>
              <a:tr h="36093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3 moves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312ms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</a:rPr>
                        <a:t>3ms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b="0">
                          <a:effectLst/>
                        </a:rPr>
                        <a:t>100x faster</a:t>
                      </a:r>
                      <a:endParaRPr lang="en-IN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83187"/>
                  </a:ext>
                </a:extLst>
              </a:tr>
              <a:tr h="36093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</a:rPr>
                        <a:t>5 moves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81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22ms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21ms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b="0">
                          <a:effectLst/>
                        </a:rPr>
                        <a:t>Comparable</a:t>
                      </a:r>
                      <a:endParaRPr lang="en-IN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238418"/>
                  </a:ext>
                </a:extLst>
              </a:tr>
              <a:tr h="36093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8 moves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N/A*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235ms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b="0" dirty="0">
                          <a:effectLst/>
                        </a:rPr>
                        <a:t>Only viable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3536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82C045-627F-7164-7876-50DFE449DE3E}"/>
              </a:ext>
            </a:extLst>
          </p:cNvPr>
          <p:cNvSpPr txBox="1"/>
          <p:nvPr/>
        </p:nvSpPr>
        <p:spPr>
          <a:xfrm>
            <a:off x="6473077" y="245006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 </a:t>
            </a:r>
            <a:r>
              <a:rPr lang="en-IN" b="1" i="0" dirty="0">
                <a:effectLst/>
                <a:latin typeface="+mj-lt"/>
              </a:rPr>
              <a:t>Real Performance Results</a:t>
            </a:r>
            <a:endParaRPr lang="en-IN" b="1" dirty="0"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BBB935-1FC7-EE62-87A5-3EF35433C73E}"/>
              </a:ext>
            </a:extLst>
          </p:cNvPr>
          <p:cNvCxnSpPr/>
          <p:nvPr/>
        </p:nvCxnSpPr>
        <p:spPr>
          <a:xfrm>
            <a:off x="6473077" y="1117075"/>
            <a:ext cx="0" cy="496800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24AF45-2D9A-0E09-1715-12F605F5E10E}"/>
              </a:ext>
            </a:extLst>
          </p:cNvPr>
          <p:cNvSpPr txBox="1"/>
          <p:nvPr/>
        </p:nvSpPr>
        <p:spPr>
          <a:xfrm>
            <a:off x="6579909" y="4883708"/>
            <a:ext cx="6282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effectLst/>
              </a:rPr>
              <a:t>*N/A = Memory limit prevents BFS completion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29625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0417-B66A-34B6-C9A0-C165DEDC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9717-1819-0319-C2A5-E2F8B293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79369"/>
            <a:ext cx="5291077" cy="406618"/>
          </a:xfrm>
        </p:spPr>
        <p:txBody>
          <a:bodyPr/>
          <a:lstStyle/>
          <a:p>
            <a:r>
              <a:rPr lang="en-IN" dirty="0"/>
              <a:t>Code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3F835-A78B-5890-B1C2-0FBE7BB98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17D57-3D3B-9DA2-F88D-1EA80069319A}"/>
              </a:ext>
            </a:extLst>
          </p:cNvPr>
          <p:cNvSpPr txBox="1"/>
          <p:nvPr/>
        </p:nvSpPr>
        <p:spPr>
          <a:xfrm>
            <a:off x="657237" y="1306805"/>
            <a:ext cx="742153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Modular Design: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RubiksCube.java      	 →  Core state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MoveEngine.java      	 →  All 18 move implementations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CubeSolver.java      	 →  BFS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AStarSolver.java     	 →  Heuristic-based solving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CubeScrambler.java  	 →  Random scramble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RubiksCubeSolverApp.java →  Main application + testing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r>
              <a:rPr lang="en-IN" b="1" dirty="0"/>
              <a:t>Key Innovations: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Smart Algorithm Selection: Prevents memory crashes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Optimized State Hashing: Fixed-size arrays vs StringBuilder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Progress Monitoring: Real-time feedback during long solves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Comprehensive Testing: Automated verification and benchmarking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06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35AC1-6550-F1DD-FA2F-917705EC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632F-209E-C400-4365-9BB82E53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03" y="928858"/>
            <a:ext cx="8282759" cy="406618"/>
          </a:xfrm>
        </p:spPr>
        <p:txBody>
          <a:bodyPr/>
          <a:lstStyle/>
          <a:p>
            <a:pPr algn="ctr"/>
            <a:r>
              <a:rPr lang="en-GB" dirty="0"/>
              <a:t>Live Demo Results &amp; System Architecture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29497-D001-C8C9-26DA-50DCA9D2F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CDB5-C1FD-72C7-68B9-6E6DF0B52673}"/>
              </a:ext>
            </a:extLst>
          </p:cNvPr>
          <p:cNvSpPr txBox="1"/>
          <p:nvPr/>
        </p:nvSpPr>
        <p:spPr>
          <a:xfrm>
            <a:off x="769603" y="1572235"/>
            <a:ext cx="37235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=== Rubik's Cube Solver ===</a:t>
            </a:r>
          </a:p>
          <a:p>
            <a:endParaRPr lang="en-IN" sz="900" b="1" dirty="0"/>
          </a:p>
          <a:p>
            <a:r>
              <a:rPr lang="en-IN" sz="900" b="1" dirty="0"/>
              <a:t>Initial solved cube:</a:t>
            </a:r>
          </a:p>
          <a:p>
            <a:r>
              <a:rPr lang="en-IN" sz="900" b="1" dirty="0"/>
              <a:t>Cube: F:G B:B L:O R:R U:W D:Y (</a:t>
            </a:r>
            <a:r>
              <a:rPr lang="en-IN" sz="900" b="1" dirty="0" err="1"/>
              <a:t>center</a:t>
            </a:r>
            <a:r>
              <a:rPr lang="en-IN" sz="900" b="1" dirty="0"/>
              <a:t> </a:t>
            </a:r>
            <a:r>
              <a:rPr lang="en-IN" sz="900" b="1" dirty="0" err="1"/>
              <a:t>colors</a:t>
            </a:r>
            <a:r>
              <a:rPr lang="en-IN" sz="900" b="1" dirty="0"/>
              <a:t>)</a:t>
            </a:r>
          </a:p>
          <a:p>
            <a:r>
              <a:rPr lang="en-IN" sz="900" b="1" dirty="0"/>
              <a:t>Applying scramble: B' D' L2 D </a:t>
            </a:r>
            <a:r>
              <a:rPr lang="en-IN" sz="900" b="1" dirty="0" err="1"/>
              <a:t>D</a:t>
            </a:r>
            <a:r>
              <a:rPr lang="en-IN" sz="900" b="1" dirty="0"/>
              <a:t> L </a:t>
            </a:r>
            <a:r>
              <a:rPr lang="en-IN" sz="900" b="1" dirty="0" err="1"/>
              <a:t>L</a:t>
            </a:r>
            <a:r>
              <a:rPr lang="en-IN" sz="900" b="1" dirty="0"/>
              <a:t> U’</a:t>
            </a:r>
          </a:p>
          <a:p>
            <a:endParaRPr lang="en-IN" sz="900" b="1" dirty="0"/>
          </a:p>
          <a:p>
            <a:r>
              <a:rPr lang="en-IN" sz="900" b="1" dirty="0"/>
              <a:t>Scrambled cube:</a:t>
            </a:r>
          </a:p>
          <a:p>
            <a:r>
              <a:rPr lang="en-IN" sz="900" b="1" dirty="0"/>
              <a:t>Cube: F:G B:B L:O R:R U:W D:Y (</a:t>
            </a:r>
            <a:r>
              <a:rPr lang="en-IN" sz="900" b="1" dirty="0" err="1"/>
              <a:t>center</a:t>
            </a:r>
            <a:r>
              <a:rPr lang="en-IN" sz="900" b="1" dirty="0"/>
              <a:t> </a:t>
            </a:r>
            <a:r>
              <a:rPr lang="en-IN" sz="900" b="1" dirty="0" err="1"/>
              <a:t>colors</a:t>
            </a:r>
            <a:r>
              <a:rPr lang="en-IN" sz="900" b="1" dirty="0"/>
              <a:t>)</a:t>
            </a:r>
          </a:p>
          <a:p>
            <a:r>
              <a:rPr lang="en-IN" sz="900" b="1" dirty="0"/>
              <a:t>==================================================</a:t>
            </a:r>
          </a:p>
          <a:p>
            <a:r>
              <a:rPr lang="en-IN" sz="900" b="1" dirty="0"/>
              <a:t>Scramble too long for BFS - skipping to A* algorithm</a:t>
            </a:r>
          </a:p>
          <a:p>
            <a:r>
              <a:rPr lang="en-IN" sz="900" b="1" dirty="0"/>
              <a:t>==================================================</a:t>
            </a:r>
          </a:p>
          <a:p>
            <a:r>
              <a:rPr lang="en-IN" sz="900" b="1" dirty="0"/>
              <a:t>Solving using A*...</a:t>
            </a:r>
          </a:p>
          <a:p>
            <a:r>
              <a:rPr lang="en-IN" sz="900" b="1" dirty="0"/>
              <a:t>✓ A* Solution found!</a:t>
            </a:r>
          </a:p>
          <a:p>
            <a:r>
              <a:rPr lang="en-IN" sz="900" b="1" dirty="0"/>
              <a:t>Moves: U L2 D2 L2 D B</a:t>
            </a:r>
          </a:p>
          <a:p>
            <a:r>
              <a:rPr lang="en-IN" sz="900" b="1" dirty="0"/>
              <a:t>Number of moves: 6</a:t>
            </a:r>
          </a:p>
          <a:p>
            <a:r>
              <a:rPr lang="en-IN" sz="900" b="1" dirty="0"/>
              <a:t>States explored: 1061</a:t>
            </a:r>
          </a:p>
          <a:p>
            <a:r>
              <a:rPr lang="en-IN" sz="900" b="1" dirty="0"/>
              <a:t>Solving time: 235 </a:t>
            </a:r>
            <a:r>
              <a:rPr lang="en-IN" sz="900" b="1" dirty="0" err="1"/>
              <a:t>ms</a:t>
            </a:r>
            <a:endParaRPr lang="en-IN" sz="900" b="1" dirty="0"/>
          </a:p>
          <a:p>
            <a:endParaRPr lang="en-IN" sz="900" b="1" dirty="0"/>
          </a:p>
          <a:p>
            <a:r>
              <a:rPr lang="en-IN" sz="900" b="1" dirty="0"/>
              <a:t>Verifying solution...</a:t>
            </a:r>
          </a:p>
          <a:p>
            <a:r>
              <a:rPr lang="en-IN" sz="900" b="1" dirty="0"/>
              <a:t>Solution verification: ✓ PASSED</a:t>
            </a:r>
          </a:p>
          <a:p>
            <a:r>
              <a:rPr lang="en-IN" sz="900" b="1" dirty="0"/>
              <a:t>==================================================</a:t>
            </a:r>
          </a:p>
          <a:p>
            <a:r>
              <a:rPr lang="en-IN" sz="900" b="1" dirty="0"/>
              <a:t>=== Performance Test (Shorter Scrambles) ===</a:t>
            </a:r>
          </a:p>
          <a:p>
            <a:endParaRPr lang="en-IN" sz="900" b="1" dirty="0"/>
          </a:p>
          <a:p>
            <a:r>
              <a:rPr lang="en-IN" sz="900" b="1" dirty="0"/>
              <a:t>Testing scramble length: 3</a:t>
            </a:r>
          </a:p>
          <a:p>
            <a:r>
              <a:rPr lang="en-IN" sz="900" b="1" dirty="0"/>
              <a:t>States explored: 10000, Queue size: 125122, Current depth: 4</a:t>
            </a:r>
          </a:p>
          <a:p>
            <a:r>
              <a:rPr lang="en-IN" sz="900" b="1" dirty="0"/>
              <a:t>BFS: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312 </a:t>
            </a:r>
            <a:r>
              <a:rPr lang="en-IN" sz="900" b="1" dirty="0" err="1"/>
              <a:t>ms</a:t>
            </a:r>
            <a:endParaRPr lang="en-IN" sz="900" b="1" dirty="0"/>
          </a:p>
          <a:p>
            <a:r>
              <a:rPr lang="en-IN" sz="900" b="1" dirty="0"/>
              <a:t>A*: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3 </a:t>
            </a:r>
            <a:r>
              <a:rPr lang="en-IN" sz="900" b="1" dirty="0" err="1"/>
              <a:t>ms</a:t>
            </a:r>
            <a:endParaRPr lang="en-IN" sz="900" b="1" dirty="0"/>
          </a:p>
          <a:p>
            <a:endParaRPr lang="en-IN" sz="900" b="1" dirty="0"/>
          </a:p>
          <a:p>
            <a:r>
              <a:rPr lang="en-IN" sz="900" b="1" dirty="0"/>
              <a:t>Testing scramble length: 5</a:t>
            </a:r>
          </a:p>
          <a:p>
            <a:r>
              <a:rPr lang="en-IN" sz="900" b="1" dirty="0"/>
              <a:t>BFS: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22 </a:t>
            </a:r>
            <a:r>
              <a:rPr lang="en-IN" sz="900" b="1" dirty="0" err="1"/>
              <a:t>ms</a:t>
            </a:r>
            <a:endParaRPr lang="en-IN" sz="900" b="1" dirty="0"/>
          </a:p>
          <a:p>
            <a:r>
              <a:rPr lang="en-IN" sz="900" b="1" dirty="0"/>
              <a:t>A*: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21 </a:t>
            </a:r>
            <a:r>
              <a:rPr lang="en-IN" sz="900" b="1" dirty="0" err="1"/>
              <a:t>ms</a:t>
            </a:r>
            <a:endParaRPr lang="en-IN" sz="900" b="1" dirty="0"/>
          </a:p>
          <a:p>
            <a:endParaRPr lang="en-IN" sz="9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BDA58-5A77-CB09-C778-F57ABD112C31}"/>
              </a:ext>
            </a:extLst>
          </p:cNvPr>
          <p:cNvSpPr txBox="1"/>
          <p:nvPr/>
        </p:nvSpPr>
        <p:spPr>
          <a:xfrm>
            <a:off x="5922390" y="1867502"/>
            <a:ext cx="48053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RubiksCube.java </a:t>
            </a:r>
          </a:p>
          <a:p>
            <a:r>
              <a:rPr lang="en-IN" b="1" dirty="0"/>
              <a:t>      	↑</a:t>
            </a:r>
          </a:p>
          <a:p>
            <a:r>
              <a:rPr lang="en-IN" b="1" dirty="0"/>
              <a:t>MoveEngine.java </a:t>
            </a:r>
          </a:p>
          <a:p>
            <a:r>
              <a:rPr lang="en-IN" b="1" dirty="0"/>
              <a:t>	↑</a:t>
            </a:r>
          </a:p>
          <a:p>
            <a:r>
              <a:rPr lang="en-IN" b="1" dirty="0"/>
              <a:t>CubeSolver.java ←→ AStarSolver.java</a:t>
            </a:r>
          </a:p>
          <a:p>
            <a:r>
              <a:rPr lang="en-IN" b="1" dirty="0"/>
              <a:t>                                        </a:t>
            </a:r>
          </a:p>
          <a:p>
            <a:r>
              <a:rPr lang="en-IN" b="1" dirty="0"/>
              <a:t>      └─────────────┘</a:t>
            </a:r>
          </a:p>
          <a:p>
            <a:r>
              <a:rPr lang="en-IN" b="1" dirty="0"/>
              <a:t>             ↑</a:t>
            </a:r>
          </a:p>
          <a:p>
            <a:r>
              <a:rPr lang="en-IN" b="1" dirty="0"/>
              <a:t>CubeScrambler.java</a:t>
            </a:r>
          </a:p>
          <a:p>
            <a:r>
              <a:rPr lang="en-IN" b="1" dirty="0"/>
              <a:t>             ↑</a:t>
            </a:r>
          </a:p>
          <a:p>
            <a:r>
              <a:rPr lang="en-IN" b="1" dirty="0" err="1"/>
              <a:t>RubiksCubeSolverApp</a:t>
            </a:r>
            <a:r>
              <a:rPr lang="en-IN" b="1" dirty="0"/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8586-EF45-DA09-242F-873307C4A2C1}"/>
              </a:ext>
            </a:extLst>
          </p:cNvPr>
          <p:cNvCxnSpPr/>
          <p:nvPr/>
        </p:nvCxnSpPr>
        <p:spPr>
          <a:xfrm>
            <a:off x="5514680" y="1659118"/>
            <a:ext cx="0" cy="443743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71FF0-9347-5B6D-664A-B9C1D3212C76}"/>
              </a:ext>
            </a:extLst>
          </p:cNvPr>
          <p:cNvCxnSpPr>
            <a:cxnSpLocks/>
          </p:cNvCxnSpPr>
          <p:nvPr/>
        </p:nvCxnSpPr>
        <p:spPr>
          <a:xfrm flipV="1">
            <a:off x="6476426" y="3346817"/>
            <a:ext cx="0" cy="216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FB30C3-901C-CEDE-C33E-223D1C163D9A}"/>
              </a:ext>
            </a:extLst>
          </p:cNvPr>
          <p:cNvCxnSpPr>
            <a:cxnSpLocks/>
          </p:cNvCxnSpPr>
          <p:nvPr/>
        </p:nvCxnSpPr>
        <p:spPr>
          <a:xfrm flipV="1">
            <a:off x="8743360" y="3346817"/>
            <a:ext cx="0" cy="216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84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CC03-DE67-703B-865F-6678A2E6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40F2-106A-D23B-E45D-4A2F96C5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08322"/>
            <a:ext cx="5291077" cy="406618"/>
          </a:xfrm>
        </p:spPr>
        <p:txBody>
          <a:bodyPr/>
          <a:lstStyle/>
          <a:p>
            <a:r>
              <a:rPr lang="en-IN" dirty="0"/>
              <a:t>Conclusion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5D272F-8130-2C6D-C2F6-91B238D40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6CD68-2C5B-8520-C8FE-C17B8CC92070}"/>
              </a:ext>
            </a:extLst>
          </p:cNvPr>
          <p:cNvSpPr txBox="1"/>
          <p:nvPr/>
        </p:nvSpPr>
        <p:spPr>
          <a:xfrm>
            <a:off x="657237" y="1221193"/>
            <a:ext cx="8411349" cy="498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Key Takeaways: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Built a robust Rubik’s Cube solver from scratch using BFS and A* algorithms.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Designed a modular, memory-efficient architecture capable of handling complex scrambles.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Implemented real-time move simulation, state validation, and intelligent algorithm selection.</a:t>
            </a:r>
          </a:p>
          <a:p>
            <a:endParaRPr lang="en-IN" dirty="0"/>
          </a:p>
          <a:p>
            <a:r>
              <a:rPr lang="en-IN" b="1" dirty="0"/>
              <a:t>What Sets This Apart: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Dual-algorithm system balances optimality and efficiency.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Accurate state prediction through engineered move engine.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Scalable design prepared for larger cubes (2x2, 4x4, etc.) in future versions.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GB" b="1" dirty="0"/>
              <a:t>Complete Implementation Available:</a:t>
            </a:r>
          </a:p>
          <a:p>
            <a:pPr>
              <a:lnSpc>
                <a:spcPct val="150000"/>
              </a:lnSpc>
            </a:pPr>
            <a:r>
              <a:rPr lang="en-GB" sz="1600" b="1" i="1" dirty="0"/>
              <a:t>GitHub</a:t>
            </a:r>
            <a:r>
              <a:rPr lang="en-GB" sz="1600" dirty="0"/>
              <a:t>: </a:t>
            </a:r>
            <a:r>
              <a:rPr lang="en-GB" sz="16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https://github.com/selvavignesh1402/Aero-Hack.git</a:t>
            </a:r>
            <a:endParaRPr lang="en-IN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26417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173</TotalTime>
  <Words>1145</Words>
  <Application>Microsoft Office PowerPoint</Application>
  <PresentationFormat>Widescreen</PresentationFormat>
  <Paragraphs>157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fkGroteskNeue</vt:lpstr>
      <vt:lpstr>Times New Roman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 Solve Rubik's Cube Challenge  </vt:lpstr>
      <vt:lpstr>Problem-Solving Approach </vt:lpstr>
      <vt:lpstr> Data Structures Implementation</vt:lpstr>
      <vt:lpstr> State Prediction Logic </vt:lpstr>
      <vt:lpstr>Algorithm Efficiency Analysis</vt:lpstr>
      <vt:lpstr>Code Architecture</vt:lpstr>
      <vt:lpstr>Live Demo Results &amp; System Architecture</vt:lpstr>
      <vt:lpstr>Conclusion 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selvavignesh v</cp:lastModifiedBy>
  <cp:revision>6</cp:revision>
  <dcterms:created xsi:type="dcterms:W3CDTF">2025-07-11T03:39:18Z</dcterms:created>
  <dcterms:modified xsi:type="dcterms:W3CDTF">2025-08-03T16:09:47Z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